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65" r:id="rId4"/>
    <p:sldId id="259" r:id="rId5"/>
    <p:sldId id="266" r:id="rId6"/>
    <p:sldId id="260" r:id="rId7"/>
    <p:sldId id="261" r:id="rId8"/>
    <p:sldId id="267" r:id="rId9"/>
    <p:sldId id="268" r:id="rId10"/>
    <p:sldId id="263"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42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2cbe2f32c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2cbe2f32c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cbe2f32c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cbe2f32c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cbe2f32c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cbe2f32c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2cbe2f32c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2cbe2f32c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9B9583E8-FA7D-963C-8BC3-45243729E0E2}"/>
            </a:ext>
          </a:extLst>
        </p:cNvPr>
        <p:cNvGrpSpPr/>
        <p:nvPr/>
      </p:nvGrpSpPr>
      <p:grpSpPr>
        <a:xfrm>
          <a:off x="0" y="0"/>
          <a:ext cx="0" cy="0"/>
          <a:chOff x="0" y="0"/>
          <a:chExt cx="0" cy="0"/>
        </a:xfrm>
      </p:grpSpPr>
      <p:sp>
        <p:nvSpPr>
          <p:cNvPr id="69" name="Google Shape;69;g32cbe2f32c0_0_40:notes">
            <a:extLst>
              <a:ext uri="{FF2B5EF4-FFF2-40B4-BE49-F238E27FC236}">
                <a16:creationId xmlns:a16="http://schemas.microsoft.com/office/drawing/2014/main" id="{8C61F1B1-1B53-4E81-99E5-96832CA61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2cbe2f32c0_0_40:notes">
            <a:extLst>
              <a:ext uri="{FF2B5EF4-FFF2-40B4-BE49-F238E27FC236}">
                <a16:creationId xmlns:a16="http://schemas.microsoft.com/office/drawing/2014/main" id="{4EF27DDD-AB5E-166A-79CB-F537AE58E1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1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2cbe2f32c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2cbe2f32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2cbe2f32c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cbe2f32c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F793A694-B014-571E-965A-CC58D0CD5ACD}"/>
            </a:ext>
          </a:extLst>
        </p:cNvPr>
        <p:cNvGrpSpPr/>
        <p:nvPr/>
      </p:nvGrpSpPr>
      <p:grpSpPr>
        <a:xfrm>
          <a:off x="0" y="0"/>
          <a:ext cx="0" cy="0"/>
          <a:chOff x="0" y="0"/>
          <a:chExt cx="0" cy="0"/>
        </a:xfrm>
      </p:grpSpPr>
      <p:sp>
        <p:nvSpPr>
          <p:cNvPr id="69" name="Google Shape;69;g32cbe2f32c0_0_40:notes">
            <a:extLst>
              <a:ext uri="{FF2B5EF4-FFF2-40B4-BE49-F238E27FC236}">
                <a16:creationId xmlns:a16="http://schemas.microsoft.com/office/drawing/2014/main" id="{09711F2D-A2B8-DAF4-22DA-24AD82B025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2cbe2f32c0_0_40:notes">
            <a:extLst>
              <a:ext uri="{FF2B5EF4-FFF2-40B4-BE49-F238E27FC236}">
                <a16:creationId xmlns:a16="http://schemas.microsoft.com/office/drawing/2014/main" id="{3A37F0AE-006F-59D6-7784-BEC8CF01A4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2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F25F471E-BB2A-D467-DB82-3BCC5046198D}"/>
            </a:ext>
          </a:extLst>
        </p:cNvPr>
        <p:cNvGrpSpPr/>
        <p:nvPr/>
      </p:nvGrpSpPr>
      <p:grpSpPr>
        <a:xfrm>
          <a:off x="0" y="0"/>
          <a:ext cx="0" cy="0"/>
          <a:chOff x="0" y="0"/>
          <a:chExt cx="0" cy="0"/>
        </a:xfrm>
      </p:grpSpPr>
      <p:sp>
        <p:nvSpPr>
          <p:cNvPr id="69" name="Google Shape;69;g32cbe2f32c0_0_40:notes">
            <a:extLst>
              <a:ext uri="{FF2B5EF4-FFF2-40B4-BE49-F238E27FC236}">
                <a16:creationId xmlns:a16="http://schemas.microsoft.com/office/drawing/2014/main" id="{BC8E89EA-5CD8-05FA-E31E-7001B4C5F9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2cbe2f32c0_0_40:notes">
            <a:extLst>
              <a:ext uri="{FF2B5EF4-FFF2-40B4-BE49-F238E27FC236}">
                <a16:creationId xmlns:a16="http://schemas.microsoft.com/office/drawing/2014/main" id="{5334CD45-E046-DB95-1E1F-029FA48881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08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01000" y="69350"/>
            <a:ext cx="7953000" cy="169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180"/>
              <a:t>Inferno Insights: A Real-Time Comparative Analysis of Fire Weather Indices and Active Wildfire Data</a:t>
            </a:r>
            <a:endParaRPr sz="3180"/>
          </a:p>
        </p:txBody>
      </p:sp>
      <p:sp>
        <p:nvSpPr>
          <p:cNvPr id="55" name="Google Shape;55;p13"/>
          <p:cNvSpPr txBox="1">
            <a:spLocks noGrp="1"/>
          </p:cNvSpPr>
          <p:nvPr>
            <p:ph type="subTitle" idx="1"/>
          </p:nvPr>
        </p:nvSpPr>
        <p:spPr>
          <a:xfrm>
            <a:off x="301000" y="2571750"/>
            <a:ext cx="4431600" cy="45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500">
                <a:solidFill>
                  <a:srgbClr val="FFFFFF"/>
                </a:solidFill>
              </a:rPr>
              <a:t>By: Alex Gerwer, Jeremy Rosario, Tavneet Kaur</a:t>
            </a:r>
            <a:endParaRPr sz="1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Future/Continued Implementations and Iterations</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solidFill>
                  <a:schemeClr val="tx1"/>
                </a:solidFill>
              </a:rPr>
              <a:t>Calculations were successful, but could not fully take into account retrospective weather data which would require more complex iterative calculations</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Computational Efficiency of the code has not been optimized, resulting in extended runtime executions.</a:t>
            </a:r>
          </a:p>
          <a:p>
            <a:r>
              <a:rPr lang="en" dirty="0">
                <a:solidFill>
                  <a:schemeClr val="tx1"/>
                </a:solidFill>
              </a:rPr>
              <a:t>Suspect that </a:t>
            </a:r>
            <a:r>
              <a:rPr lang="en-US" dirty="0">
                <a:solidFill>
                  <a:schemeClr val="tx1"/>
                </a:solidFill>
              </a:rPr>
              <a:t>a hybrid index formed by combining the three indices in some manner would provide better performance than the separate indices.</a:t>
            </a:r>
          </a:p>
          <a:p>
            <a:r>
              <a:rPr lang="en-US" dirty="0">
                <a:solidFill>
                  <a:schemeClr val="tx1"/>
                </a:solidFill>
              </a:rPr>
              <a:t>The current code does not allow a user to specify a date other than the date at the time of use to be used.</a:t>
            </a:r>
          </a:p>
          <a:p>
            <a:r>
              <a:rPr lang="en-US" dirty="0">
                <a:solidFill>
                  <a:schemeClr val="tx1"/>
                </a:solidFill>
              </a:rPr>
              <a:t>With additional time, we would like to create a Live Flask WebApp to allow the user to specify the of the map to be rendered.  Further would with Flask could enable county selection, thereby allowing the user to create fire index maps for geographical areas of their own choice.</a:t>
            </a:r>
          </a:p>
          <a:p>
            <a:endParaRPr lang="en-US" dirty="0">
              <a:solidFill>
                <a:schemeClr val="tx1"/>
              </a:solidFill>
            </a:endParaRPr>
          </a:p>
          <a:p>
            <a:pPr marL="457200" lvl="0" indent="-342900" algn="l" rtl="0">
              <a:spcBef>
                <a:spcPts val="0"/>
              </a:spcBef>
              <a:spcAft>
                <a:spcPts val="0"/>
              </a:spcAft>
              <a:buSzPts val="1800"/>
              <a:buChar char="●"/>
            </a:pP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p:txBody>
      </p:sp>
      <p:sp>
        <p:nvSpPr>
          <p:cNvPr id="61" name="Google Shape;61;p14"/>
          <p:cNvSpPr txBox="1">
            <a:spLocks noGrp="1"/>
          </p:cNvSpPr>
          <p:nvPr>
            <p:ph type="body" idx="1"/>
          </p:nvPr>
        </p:nvSpPr>
        <p:spPr>
          <a:xfrm>
            <a:off x="311700" y="1152475"/>
            <a:ext cx="8520600" cy="34095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000000"/>
              </a:buClr>
              <a:buSzPts val="1800"/>
              <a:buChar char="●"/>
            </a:pPr>
            <a:r>
              <a:rPr lang="en-US" dirty="0">
                <a:solidFill>
                  <a:srgbClr val="000000"/>
                </a:solidFill>
              </a:rPr>
              <a:t>This project examines how fire risk indices provide a comprehensive, real-time analysis of wildfire risk in a specific geographic region (e.g., California) by comparing three distinct fire weather indices: the Canadian Forest Fire Danger Rating System (CFFDRS) and Fire Weather Index (FWI), the National Forest Fire Danger Index (FFDI), and the modified Fosberg Fire Weather Index (</a:t>
            </a:r>
            <a:r>
              <a:rPr lang="en-US" dirty="0" err="1">
                <a:solidFill>
                  <a:srgbClr val="000000"/>
                </a:solidFill>
              </a:rPr>
              <a:t>mFFWI</a:t>
            </a:r>
            <a:r>
              <a:rPr lang="en-US" dirty="0">
                <a:solidFill>
                  <a:srgbClr val="000000"/>
                </a:solidFill>
              </a:rPr>
              <a:t>).</a:t>
            </a:r>
          </a:p>
          <a:p>
            <a:pPr marL="457200" lvl="0" indent="-342900" algn="l" rtl="0">
              <a:spcBef>
                <a:spcPts val="0"/>
              </a:spcBef>
              <a:spcAft>
                <a:spcPts val="0"/>
              </a:spcAft>
              <a:buClr>
                <a:srgbClr val="000000"/>
              </a:buClr>
              <a:buSzPts val="1800"/>
              <a:buChar char="●"/>
            </a:pPr>
            <a:r>
              <a:rPr lang="en-US" dirty="0">
                <a:solidFill>
                  <a:srgbClr val="000000"/>
                </a:solidFill>
              </a:rPr>
              <a:t>Using these three indices, an interactive data visualization that overlays the three indices on a map that also displays current fire locations, thus providing a clear and informative picture of real-time fire risk.</a:t>
            </a:r>
          </a:p>
          <a:p>
            <a:pPr marL="457200" lvl="0" indent="-342900" algn="l" rtl="0">
              <a:spcBef>
                <a:spcPts val="0"/>
              </a:spcBef>
              <a:spcAft>
                <a:spcPts val="0"/>
              </a:spcAft>
              <a:buClr>
                <a:srgbClr val="000000"/>
              </a:buClr>
              <a:buSzPts val="1800"/>
              <a:buChar char="●"/>
            </a:pPr>
            <a:r>
              <a:rPr lang="en-US" dirty="0">
                <a:solidFill>
                  <a:srgbClr val="000000"/>
                </a:solidFill>
              </a:rPr>
              <a:t>This visualization allows for the comparison of three fire indices in the context of the geographic regions where fires frequently occur. </a:t>
            </a:r>
            <a:endParaRPr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Fire Risk Indices</a:t>
            </a:r>
            <a:endParaRPr dirty="0"/>
          </a:p>
        </p:txBody>
      </p:sp>
      <p:sp>
        <p:nvSpPr>
          <p:cNvPr id="61" name="Google Shape;61;p14"/>
          <p:cNvSpPr txBox="1">
            <a:spLocks noGrp="1"/>
          </p:cNvSpPr>
          <p:nvPr>
            <p:ph type="body" idx="1"/>
          </p:nvPr>
        </p:nvSpPr>
        <p:spPr>
          <a:xfrm>
            <a:off x="311700" y="1017725"/>
            <a:ext cx="8520600" cy="4042377"/>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Clr>
                <a:srgbClr val="000000"/>
              </a:buClr>
              <a:buSzPts val="1800"/>
              <a:buChar char="●"/>
            </a:pPr>
            <a:r>
              <a:rPr lang="en-US" b="1" dirty="0">
                <a:solidFill>
                  <a:srgbClr val="000000"/>
                </a:solidFill>
              </a:rPr>
              <a:t>CFFDRS (Canadian Forest Fire Danger Rating System): </a:t>
            </a:r>
            <a:r>
              <a:rPr lang="en-US" dirty="0">
                <a:solidFill>
                  <a:srgbClr val="000000"/>
                </a:solidFill>
              </a:rPr>
              <a:t>A complete system used in Canada, considering weather (temperature, humidity, wind) and fuel moisture to produce several indices, including the </a:t>
            </a:r>
            <a:r>
              <a:rPr lang="en-US" b="1" dirty="0">
                <a:solidFill>
                  <a:srgbClr val="000000"/>
                </a:solidFill>
              </a:rPr>
              <a:t>Fire Weather Index (FWI). </a:t>
            </a:r>
            <a:r>
              <a:rPr lang="en-US" dirty="0">
                <a:solidFill>
                  <a:srgbClr val="000000"/>
                </a:solidFill>
              </a:rPr>
              <a:t>FWI is a core component of CFFDRS, focusing on fire behavior potential. </a:t>
            </a:r>
          </a:p>
          <a:p>
            <a:pPr marL="457200" lvl="0" indent="-342900" algn="l" rtl="0">
              <a:spcBef>
                <a:spcPts val="0"/>
              </a:spcBef>
              <a:spcAft>
                <a:spcPts val="0"/>
              </a:spcAft>
              <a:buClr>
                <a:srgbClr val="000000"/>
              </a:buClr>
              <a:buSzPts val="1800"/>
              <a:buChar char="●"/>
            </a:pPr>
            <a:r>
              <a:rPr lang="en-US" b="1" dirty="0">
                <a:solidFill>
                  <a:srgbClr val="000000"/>
                </a:solidFill>
              </a:rPr>
              <a:t>NFDRS (National Fire Danger Rating System): </a:t>
            </a:r>
            <a:r>
              <a:rPr lang="en-US" dirty="0">
                <a:solidFill>
                  <a:srgbClr val="000000"/>
                </a:solidFill>
              </a:rPr>
              <a:t>The U.S. equivalent of CFFDRS. It also uses weather and fuel data to calculate various indices, most notably the </a:t>
            </a:r>
            <a:r>
              <a:rPr lang="en-US" b="1" dirty="0">
                <a:solidFill>
                  <a:srgbClr val="000000"/>
                </a:solidFill>
              </a:rPr>
              <a:t>Forest</a:t>
            </a:r>
            <a:r>
              <a:rPr lang="en-US" dirty="0">
                <a:solidFill>
                  <a:srgbClr val="000000"/>
                </a:solidFill>
              </a:rPr>
              <a:t> </a:t>
            </a:r>
            <a:r>
              <a:rPr lang="en-US" b="1" dirty="0">
                <a:solidFill>
                  <a:srgbClr val="000000"/>
                </a:solidFill>
              </a:rPr>
              <a:t>Fire Danger Index (FFDI). </a:t>
            </a:r>
            <a:r>
              <a:rPr lang="en-US" dirty="0">
                <a:solidFill>
                  <a:srgbClr val="000000"/>
                </a:solidFill>
              </a:rPr>
              <a:t>Like FWI, FDI indicates the potential for fire spread and intensity. </a:t>
            </a:r>
          </a:p>
          <a:p>
            <a:pPr marL="457200" lvl="0" indent="-342900" algn="l" rtl="0">
              <a:spcBef>
                <a:spcPts val="0"/>
              </a:spcBef>
              <a:spcAft>
                <a:spcPts val="0"/>
              </a:spcAft>
              <a:buClr>
                <a:srgbClr val="000000"/>
              </a:buClr>
              <a:buSzPts val="1800"/>
              <a:buChar char="●"/>
            </a:pPr>
            <a:r>
              <a:rPr lang="en-US" b="1" dirty="0">
                <a:solidFill>
                  <a:srgbClr val="000000"/>
                </a:solidFill>
              </a:rPr>
              <a:t>FFWI (Fosberg Fire Weather Index): </a:t>
            </a:r>
            <a:r>
              <a:rPr lang="en-US" dirty="0">
                <a:solidFill>
                  <a:srgbClr val="000000"/>
                </a:solidFill>
              </a:rPr>
              <a:t>A classic index using an exponential formula based on temperature and relative humidity. It provides a general indication of fire weather potential but doesn't account for wind or fuel moisture directly. Considered less sophisticated than FWI or FFDI.  </a:t>
            </a:r>
          </a:p>
          <a:p>
            <a:pPr marL="457200" lvl="0" indent="-342900" algn="l" rtl="0">
              <a:spcBef>
                <a:spcPts val="0"/>
              </a:spcBef>
              <a:spcAft>
                <a:spcPts val="0"/>
              </a:spcAft>
              <a:buClr>
                <a:srgbClr val="000000"/>
              </a:buClr>
              <a:buSzPts val="1800"/>
              <a:buChar char="●"/>
            </a:pPr>
            <a:r>
              <a:rPr lang="en-US" b="1" dirty="0" err="1">
                <a:solidFill>
                  <a:srgbClr val="000000"/>
                </a:solidFill>
              </a:rPr>
              <a:t>mFFWI</a:t>
            </a:r>
            <a:r>
              <a:rPr lang="en-US" b="1" dirty="0">
                <a:solidFill>
                  <a:srgbClr val="000000"/>
                </a:solidFill>
              </a:rPr>
              <a:t> (modified Fosberg Fire Weather Index): </a:t>
            </a:r>
            <a:r>
              <a:rPr lang="en-US" dirty="0">
                <a:solidFill>
                  <a:srgbClr val="000000"/>
                </a:solidFill>
              </a:rPr>
              <a:t>An attempt to improve the FFWI by incorporating the </a:t>
            </a:r>
            <a:r>
              <a:rPr lang="en-US" dirty="0" err="1">
                <a:solidFill>
                  <a:srgbClr val="000000"/>
                </a:solidFill>
              </a:rPr>
              <a:t>Keetch</a:t>
            </a:r>
            <a:r>
              <a:rPr lang="en-US" dirty="0">
                <a:solidFill>
                  <a:srgbClr val="000000"/>
                </a:solidFill>
              </a:rPr>
              <a:t>-Byram Drought Index (KBDI). KBDI estimates drought conditions and fuel dryness. </a:t>
            </a:r>
            <a:endParaRPr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Procedure</a:t>
            </a:r>
            <a:endParaRPr/>
          </a:p>
        </p:txBody>
      </p:sp>
      <p:sp>
        <p:nvSpPr>
          <p:cNvPr id="73" name="Google Shape;73;p16"/>
          <p:cNvSpPr txBox="1">
            <a:spLocks noGrp="1"/>
          </p:cNvSpPr>
          <p:nvPr>
            <p:ph type="body" idx="1"/>
          </p:nvPr>
        </p:nvSpPr>
        <p:spPr>
          <a:xfrm>
            <a:off x="311700" y="1017725"/>
            <a:ext cx="8520600" cy="3991025"/>
          </a:xfrm>
          <a:prstGeom prst="rect">
            <a:avLst/>
          </a:prstGeom>
        </p:spPr>
        <p:txBody>
          <a:bodyPr spcFirstLastPara="1" wrap="square" lIns="91425" tIns="91425" rIns="91425" bIns="91425" anchor="t" anchorCtr="0">
            <a:normAutofit fontScale="85000" lnSpcReduction="20000"/>
          </a:bodyPr>
          <a:lstStyle/>
          <a:p>
            <a:pPr marL="457200" lvl="0" indent="-308610" algn="l" rtl="0">
              <a:spcBef>
                <a:spcPts val="0"/>
              </a:spcBef>
              <a:spcAft>
                <a:spcPts val="0"/>
              </a:spcAft>
              <a:buSzPct val="100000"/>
              <a:buChar char="●"/>
            </a:pPr>
            <a:r>
              <a:rPr lang="en" dirty="0">
                <a:solidFill>
                  <a:schemeClr val="tx1"/>
                </a:solidFill>
              </a:rPr>
              <a:t>Data Acquisition: Weather and fire data is retrieved via APIs, focused on the LA county region.</a:t>
            </a:r>
            <a:endParaRPr dirty="0">
              <a:solidFill>
                <a:schemeClr val="tx1"/>
              </a:solidFill>
            </a:endParaRPr>
          </a:p>
          <a:p>
            <a:pPr marL="457200" lvl="0" indent="-308610" algn="l" rtl="0">
              <a:spcBef>
                <a:spcPts val="0"/>
              </a:spcBef>
              <a:spcAft>
                <a:spcPts val="0"/>
              </a:spcAft>
              <a:buSzPct val="100000"/>
              <a:buChar char="●"/>
            </a:pPr>
            <a:r>
              <a:rPr lang="en" dirty="0">
                <a:solidFill>
                  <a:schemeClr val="tx1"/>
                </a:solidFill>
              </a:rPr>
              <a:t>Index Calculation: Python scripts, using libraries like pyfwi, pandas and numpy, calculate FWI, FFWI, and mFFWI based on weather data. KBDI is also calculated for mFFWI, and equilibrium moisture content (m) is computed as a supplementary indicator. The calculations for these indices are detailed in the references provided (see mFFWI.md, Canadian Forest Fire Weather Index (FWI) System.pdf, NRDS4_FDI.pdf).</a:t>
            </a:r>
            <a:endParaRPr dirty="0">
              <a:solidFill>
                <a:schemeClr val="tx1"/>
              </a:solidFill>
            </a:endParaRPr>
          </a:p>
          <a:p>
            <a:pPr marL="457200" lvl="0" indent="-308610" algn="l" rtl="0">
              <a:spcBef>
                <a:spcPts val="0"/>
              </a:spcBef>
              <a:spcAft>
                <a:spcPts val="0"/>
              </a:spcAft>
              <a:buSzPct val="100000"/>
              <a:buChar char="●"/>
            </a:pPr>
            <a:r>
              <a:rPr lang="en" dirty="0">
                <a:solidFill>
                  <a:schemeClr val="tx1"/>
                </a:solidFill>
              </a:rPr>
              <a:t>Data Storage &amp; Retrieval (with SQLAlchemy &amp; SQLite): A local SQLite database (fire_weather.db/.cache.sqlite) is used for efficient storage and retrieval of fire weather indices. SQLAlchemy is employed for database interactions.</a:t>
            </a:r>
            <a:endParaRPr dirty="0">
              <a:solidFill>
                <a:schemeClr val="tx1"/>
              </a:solidFill>
            </a:endParaRPr>
          </a:p>
          <a:p>
            <a:pPr marL="457200" lvl="0" indent="-308610" algn="l" rtl="0">
              <a:spcBef>
                <a:spcPts val="0"/>
              </a:spcBef>
              <a:spcAft>
                <a:spcPts val="0"/>
              </a:spcAft>
              <a:buSzPct val="100000"/>
              <a:buChar char="●"/>
            </a:pPr>
            <a:r>
              <a:rPr lang="en" dirty="0">
                <a:solidFill>
                  <a:schemeClr val="tx1"/>
                </a:solidFill>
              </a:rPr>
              <a:t>GeoJSON Processing &amp; Filtering (with Shapely): Shapely is used to process and filter the GeoJSON data for California, extracting specifically Los Angeles County data for optimized performance and more focused visualization.</a:t>
            </a:r>
            <a:endParaRPr dirty="0">
              <a:solidFill>
                <a:schemeClr val="tx1"/>
              </a:solidFill>
            </a:endParaRPr>
          </a:p>
          <a:p>
            <a:pPr marL="457200" lvl="0" indent="-308610" algn="l" rtl="0">
              <a:spcBef>
                <a:spcPts val="0"/>
              </a:spcBef>
              <a:spcAft>
                <a:spcPts val="0"/>
              </a:spcAft>
              <a:buSzPct val="100000"/>
              <a:buChar char="●"/>
            </a:pPr>
            <a:r>
              <a:rPr lang="en" dirty="0">
                <a:solidFill>
                  <a:schemeClr val="tx1"/>
                </a:solidFill>
              </a:rPr>
              <a:t>Visualization (with Folium &amp; Leaflet): Folium, a Python library built on Leaflet.js, generates interactive maps. Color-coded overlays visualize spatial distribution of index values, and markers show active fires. Layer control is implemented for dynamic overlay management. Interactive elements allow date/time and geographic filtering.</a:t>
            </a:r>
            <a:endParaRPr dirty="0">
              <a:solidFill>
                <a:schemeClr val="tx1"/>
              </a:solidFill>
            </a:endParaRPr>
          </a:p>
          <a:p>
            <a:pPr marL="457200" lvl="0" indent="0" algn="l"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71">
          <a:extLst>
            <a:ext uri="{FF2B5EF4-FFF2-40B4-BE49-F238E27FC236}">
              <a16:creationId xmlns:a16="http://schemas.microsoft.com/office/drawing/2014/main" id="{A269001E-8E81-30A7-8628-44278D11A4CF}"/>
            </a:ext>
          </a:extLst>
        </p:cNvPr>
        <p:cNvGrpSpPr/>
        <p:nvPr/>
      </p:nvGrpSpPr>
      <p:grpSpPr>
        <a:xfrm>
          <a:off x="0" y="0"/>
          <a:ext cx="0" cy="0"/>
          <a:chOff x="0" y="0"/>
          <a:chExt cx="0" cy="0"/>
        </a:xfrm>
      </p:grpSpPr>
      <p:sp>
        <p:nvSpPr>
          <p:cNvPr id="72" name="Google Shape;72;p16">
            <a:extLst>
              <a:ext uri="{FF2B5EF4-FFF2-40B4-BE49-F238E27FC236}">
                <a16:creationId xmlns:a16="http://schemas.microsoft.com/office/drawing/2014/main" id="{AC5D1825-545B-C7E2-A546-F3B747A7527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Evolution of the Underlying Code</a:t>
            </a:r>
            <a:endParaRPr dirty="0"/>
          </a:p>
        </p:txBody>
      </p:sp>
      <p:sp>
        <p:nvSpPr>
          <p:cNvPr id="73" name="Google Shape;73;p16">
            <a:extLst>
              <a:ext uri="{FF2B5EF4-FFF2-40B4-BE49-F238E27FC236}">
                <a16:creationId xmlns:a16="http://schemas.microsoft.com/office/drawing/2014/main" id="{CD23F0B4-F1D3-3721-D439-42686A2B5B4A}"/>
              </a:ext>
            </a:extLst>
          </p:cNvPr>
          <p:cNvSpPr txBox="1">
            <a:spLocks noGrp="1"/>
          </p:cNvSpPr>
          <p:nvPr>
            <p:ph type="body" idx="1"/>
          </p:nvPr>
        </p:nvSpPr>
        <p:spPr>
          <a:xfrm>
            <a:off x="311700" y="1017725"/>
            <a:ext cx="8520600" cy="3845823"/>
          </a:xfrm>
          <a:prstGeom prst="rect">
            <a:avLst/>
          </a:prstGeom>
        </p:spPr>
        <p:txBody>
          <a:bodyPr spcFirstLastPara="1" wrap="square" lIns="91425" tIns="91425" rIns="91425" bIns="91425" anchor="t" anchorCtr="0">
            <a:normAutofit fontScale="85000" lnSpcReduction="10000"/>
          </a:bodyPr>
          <a:lstStyle/>
          <a:p>
            <a:pPr marL="457200" lvl="0" indent="-308610" algn="l" rtl="0">
              <a:spcBef>
                <a:spcPts val="0"/>
              </a:spcBef>
              <a:spcAft>
                <a:spcPts val="0"/>
              </a:spcAft>
              <a:buSzPct val="100000"/>
              <a:buChar char="●"/>
            </a:pPr>
            <a:r>
              <a:rPr lang="en-US" b="1" dirty="0">
                <a:solidFill>
                  <a:schemeClr val="tx1"/>
                </a:solidFill>
              </a:rPr>
              <a:t>Initial Version for all California: </a:t>
            </a:r>
            <a:r>
              <a:rPr lang="en-US" dirty="0">
                <a:solidFill>
                  <a:schemeClr val="tx1"/>
                </a:solidFill>
              </a:rPr>
              <a:t>This initial script fetches weather data, calculates fire weather indices (FWI, FFDI, </a:t>
            </a:r>
            <a:r>
              <a:rPr lang="en-US" dirty="0" err="1">
                <a:solidFill>
                  <a:schemeClr val="tx1"/>
                </a:solidFill>
              </a:rPr>
              <a:t>mFFWI</a:t>
            </a:r>
            <a:r>
              <a:rPr lang="en-US" dirty="0">
                <a:solidFill>
                  <a:schemeClr val="tx1"/>
                </a:solidFill>
              </a:rPr>
              <a:t>), and creates basic interactive maps using Folium.  Coverage for all of CA resulted in a very long execution time.</a:t>
            </a:r>
          </a:p>
          <a:p>
            <a:pPr marL="457200" lvl="0" indent="-308610" algn="l" rtl="0">
              <a:spcBef>
                <a:spcPts val="0"/>
              </a:spcBef>
              <a:spcAft>
                <a:spcPts val="0"/>
              </a:spcAft>
              <a:buSzPct val="100000"/>
              <a:buChar char="●"/>
            </a:pPr>
            <a:r>
              <a:rPr lang="en-US" b="1" dirty="0">
                <a:solidFill>
                  <a:schemeClr val="tx1"/>
                </a:solidFill>
              </a:rPr>
              <a:t>Extracting LA County: </a:t>
            </a:r>
            <a:r>
              <a:rPr lang="en-US" dirty="0">
                <a:solidFill>
                  <a:schemeClr val="tx1"/>
                </a:solidFill>
              </a:rPr>
              <a:t>This script focuses on efficiently extracting the Los Angeles County data from the larger California </a:t>
            </a:r>
            <a:r>
              <a:rPr lang="en-US" dirty="0" err="1">
                <a:solidFill>
                  <a:schemeClr val="tx1"/>
                </a:solidFill>
              </a:rPr>
              <a:t>GeoJSON</a:t>
            </a:r>
            <a:r>
              <a:rPr lang="en-US" dirty="0">
                <a:solidFill>
                  <a:schemeClr val="tx1"/>
                </a:solidFill>
              </a:rPr>
              <a:t> to improve performance of the mapping.</a:t>
            </a:r>
          </a:p>
          <a:p>
            <a:pPr marL="457200" lvl="0" indent="-308610" algn="l" rtl="0">
              <a:spcBef>
                <a:spcPts val="0"/>
              </a:spcBef>
              <a:spcAft>
                <a:spcPts val="0"/>
              </a:spcAft>
              <a:buSzPct val="100000"/>
              <a:buChar char="●"/>
            </a:pPr>
            <a:r>
              <a:rPr lang="en-US" b="1" dirty="0">
                <a:solidFill>
                  <a:schemeClr val="tx1"/>
                </a:solidFill>
              </a:rPr>
              <a:t>First &amp; Second Versions - Combining Indices &amp; Boundaries, Adding Colormaps &amp; Legends:</a:t>
            </a:r>
          </a:p>
          <a:p>
            <a:pPr lvl="1" indent="-308610">
              <a:buSzPct val="100000"/>
              <a:buChar char="●"/>
            </a:pPr>
            <a:r>
              <a:rPr lang="en-US" b="1" dirty="0">
                <a:solidFill>
                  <a:schemeClr val="tx1"/>
                </a:solidFill>
              </a:rPr>
              <a:t>First version: </a:t>
            </a:r>
            <a:r>
              <a:rPr lang="en-US" dirty="0">
                <a:solidFill>
                  <a:schemeClr val="tx1"/>
                </a:solidFill>
              </a:rPr>
              <a:t>Integrates LA County boundary extraction into the main script and creates separate base maps for each index to avoid marker overlap.</a:t>
            </a:r>
          </a:p>
          <a:p>
            <a:pPr lvl="1" indent="-308610">
              <a:buSzPct val="100000"/>
              <a:buChar char="●"/>
            </a:pPr>
            <a:r>
              <a:rPr lang="en-US" b="1" dirty="0">
                <a:solidFill>
                  <a:schemeClr val="tx1"/>
                </a:solidFill>
              </a:rPr>
              <a:t>Second version: </a:t>
            </a:r>
            <a:r>
              <a:rPr lang="en-US" dirty="0">
                <a:solidFill>
                  <a:schemeClr val="tx1"/>
                </a:solidFill>
              </a:rPr>
              <a:t>Adds colormaps and legends for each index.</a:t>
            </a:r>
          </a:p>
          <a:p>
            <a:pPr marL="457200" lvl="0" indent="-308610" algn="l" rtl="0">
              <a:spcBef>
                <a:spcPts val="0"/>
              </a:spcBef>
              <a:spcAft>
                <a:spcPts val="0"/>
              </a:spcAft>
              <a:buSzPct val="100000"/>
              <a:buChar char="●"/>
            </a:pPr>
            <a:r>
              <a:rPr lang="en-US" b="1" dirty="0">
                <a:solidFill>
                  <a:schemeClr val="tx1"/>
                </a:solidFill>
              </a:rPr>
              <a:t>Final Versions - Template &amp; Serialization Improvements:  </a:t>
            </a:r>
            <a:r>
              <a:rPr lang="en-US" dirty="0">
                <a:solidFill>
                  <a:schemeClr val="tx1"/>
                </a:solidFill>
              </a:rPr>
              <a:t>This version improves performance by using Jinja2 templates and custom JSON encoding for simplified JSON handling. Layer control is also added for interactive toggling of layers, as well as offsetting markers to enhance visibility.  One version uses the creation and reuse of an SQLite database to store date stamps, latitude, longitude, weather data, and the three indices. </a:t>
            </a:r>
          </a:p>
          <a:p>
            <a:pPr marL="457200" lvl="0" indent="-308610" algn="l" rtl="0">
              <a:spcBef>
                <a:spcPts val="0"/>
              </a:spcBef>
              <a:spcAft>
                <a:spcPts val="0"/>
              </a:spcAft>
              <a:buSzPct val="100000"/>
              <a:buChar char="●"/>
            </a:pPr>
            <a:endParaRPr lang="en-US" dirty="0">
              <a:solidFill>
                <a:schemeClr val="tx1"/>
              </a:solidFill>
            </a:endParaRPr>
          </a:p>
        </p:txBody>
      </p:sp>
    </p:spTree>
    <p:extLst>
      <p:ext uri="{BB962C8B-B14F-4D97-AF65-F5344CB8AC3E}">
        <p14:creationId xmlns:p14="http://schemas.microsoft.com/office/powerpoint/2010/main" val="72496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0" y="0"/>
            <a:ext cx="9144003" cy="5143500"/>
          </a:xfrm>
          <a:prstGeom prst="rect">
            <a:avLst/>
          </a:prstGeom>
          <a:noFill/>
          <a:ln>
            <a:noFill/>
          </a:ln>
        </p:spPr>
      </p:pic>
      <p:pic>
        <p:nvPicPr>
          <p:cNvPr id="79" name="Google Shape;79;p17"/>
          <p:cNvPicPr preferRelativeResize="0"/>
          <p:nvPr/>
        </p:nvPicPr>
        <p:blipFill>
          <a:blip r:embed="rId4">
            <a:alphaModFix/>
          </a:blip>
          <a:stretch>
            <a:fillRect/>
          </a:stretch>
        </p:blipFill>
        <p:spPr>
          <a:xfrm>
            <a:off x="0" y="0"/>
            <a:ext cx="9144003" cy="5143500"/>
          </a:xfrm>
          <a:prstGeom prst="rect">
            <a:avLst/>
          </a:prstGeom>
          <a:noFill/>
          <a:ln>
            <a:noFill/>
          </a:ln>
        </p:spPr>
      </p:pic>
      <p:pic>
        <p:nvPicPr>
          <p:cNvPr id="80" name="Google Shape;80;p17"/>
          <p:cNvPicPr preferRelativeResize="0"/>
          <p:nvPr/>
        </p:nvPicPr>
        <p:blipFill>
          <a:blip r:embed="rId5">
            <a:alphaModFix/>
          </a:blip>
          <a:stretch>
            <a:fillRect/>
          </a:stretch>
        </p:blipFill>
        <p:spPr>
          <a:xfrm>
            <a:off x="0" y="0"/>
            <a:ext cx="9144003" cy="5143500"/>
          </a:xfrm>
          <a:prstGeom prst="rect">
            <a:avLst/>
          </a:prstGeom>
          <a:noFill/>
          <a:ln>
            <a:noFill/>
          </a:ln>
        </p:spPr>
      </p:pic>
      <p:sp>
        <p:nvSpPr>
          <p:cNvPr id="81" name="Google Shape;81;p17"/>
          <p:cNvSpPr txBox="1"/>
          <p:nvPr/>
        </p:nvSpPr>
        <p:spPr>
          <a:xfrm>
            <a:off x="325500" y="0"/>
            <a:ext cx="31641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LA Fires: January 7th, 2025</a:t>
            </a:r>
            <a:endParaRPr sz="1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0"/>
                                        </p:tgtEl>
                                      </p:cBhvr>
                                    </p:animEffect>
                                    <p:set>
                                      <p:cBhvr>
                                        <p:cTn id="7" dur="1" fill="hold">
                                          <p:stCondLst>
                                            <p:cond delay="1000"/>
                                          </p:stCondLst>
                                        </p:cTn>
                                        <p:tgtEl>
                                          <p:spTgt spid="8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9"/>
                                        </p:tgtEl>
                                      </p:cBhvr>
                                    </p:animEffect>
                                    <p:set>
                                      <p:cBhvr>
                                        <p:cTn id="12" dur="1" fill="hold">
                                          <p:stCondLst>
                                            <p:cond delay="1000"/>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8"/>
          <p:cNvPicPr preferRelativeResize="0"/>
          <p:nvPr/>
        </p:nvPicPr>
        <p:blipFill>
          <a:blip r:embed="rId3">
            <a:alphaModFix/>
          </a:blip>
          <a:stretch>
            <a:fillRect/>
          </a:stretch>
        </p:blipFill>
        <p:spPr>
          <a:xfrm>
            <a:off x="0" y="0"/>
            <a:ext cx="9079593" cy="5143501"/>
          </a:xfrm>
          <a:prstGeom prst="rect">
            <a:avLst/>
          </a:prstGeom>
          <a:noFill/>
          <a:ln>
            <a:noFill/>
          </a:ln>
        </p:spPr>
      </p:pic>
      <p:pic>
        <p:nvPicPr>
          <p:cNvPr id="89" name="Google Shape;89;p18"/>
          <p:cNvPicPr preferRelativeResize="0"/>
          <p:nvPr/>
        </p:nvPicPr>
        <p:blipFill>
          <a:blip r:embed="rId4">
            <a:alphaModFix/>
          </a:blip>
          <a:stretch>
            <a:fillRect/>
          </a:stretch>
        </p:blipFill>
        <p:spPr>
          <a:xfrm>
            <a:off x="0" y="0"/>
            <a:ext cx="9079598" cy="5143505"/>
          </a:xfrm>
          <a:prstGeom prst="rect">
            <a:avLst/>
          </a:prstGeom>
          <a:noFill/>
          <a:ln>
            <a:noFill/>
          </a:ln>
        </p:spPr>
      </p:pic>
      <p:pic>
        <p:nvPicPr>
          <p:cNvPr id="90" name="Google Shape;90;p18"/>
          <p:cNvPicPr preferRelativeResize="0"/>
          <p:nvPr/>
        </p:nvPicPr>
        <p:blipFill>
          <a:blip r:embed="rId5">
            <a:alphaModFix/>
          </a:blip>
          <a:stretch>
            <a:fillRect/>
          </a:stretch>
        </p:blipFill>
        <p:spPr>
          <a:xfrm>
            <a:off x="0" y="0"/>
            <a:ext cx="9143997" cy="5143500"/>
          </a:xfrm>
          <a:prstGeom prst="rect">
            <a:avLst/>
          </a:prstGeom>
          <a:noFill/>
          <a:ln>
            <a:noFill/>
          </a:ln>
        </p:spPr>
      </p:pic>
      <p:sp>
        <p:nvSpPr>
          <p:cNvPr id="91" name="Google Shape;91;p18"/>
          <p:cNvSpPr txBox="1"/>
          <p:nvPr/>
        </p:nvSpPr>
        <p:spPr>
          <a:xfrm>
            <a:off x="320125" y="106700"/>
            <a:ext cx="3036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LA Fires: January 9th, 2025</a:t>
            </a:r>
            <a:endParaRPr sz="1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0"/>
                                        </p:tgtEl>
                                      </p:cBhvr>
                                    </p:animEffect>
                                    <p:set>
                                      <p:cBhvr>
                                        <p:cTn id="7" dur="1" fill="hold">
                                          <p:stCondLst>
                                            <p:cond delay="1000"/>
                                          </p:stCondLst>
                                        </p:cTn>
                                        <p:tgtEl>
                                          <p:spTgt spid="9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
                                        </p:tgtEl>
                                      </p:cBhvr>
                                    </p:animEffect>
                                    <p:set>
                                      <p:cBhvr>
                                        <p:cTn id="12" dur="1" fill="hold">
                                          <p:stCondLst>
                                            <p:cond delay="100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71">
          <a:extLst>
            <a:ext uri="{FF2B5EF4-FFF2-40B4-BE49-F238E27FC236}">
              <a16:creationId xmlns:a16="http://schemas.microsoft.com/office/drawing/2014/main" id="{3BEC8A05-B584-BEE4-EA70-355ED21DC912}"/>
            </a:ext>
          </a:extLst>
        </p:cNvPr>
        <p:cNvGrpSpPr/>
        <p:nvPr/>
      </p:nvGrpSpPr>
      <p:grpSpPr>
        <a:xfrm>
          <a:off x="0" y="0"/>
          <a:ext cx="0" cy="0"/>
          <a:chOff x="0" y="0"/>
          <a:chExt cx="0" cy="0"/>
        </a:xfrm>
      </p:grpSpPr>
      <p:sp>
        <p:nvSpPr>
          <p:cNvPr id="72" name="Google Shape;72;p16">
            <a:extLst>
              <a:ext uri="{FF2B5EF4-FFF2-40B4-BE49-F238E27FC236}">
                <a16:creationId xmlns:a16="http://schemas.microsoft.com/office/drawing/2014/main" id="{5629178B-8A02-FCC8-41E3-527F637F4BE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Comparative Fire Indices Analysis</a:t>
            </a:r>
            <a:endParaRPr dirty="0"/>
          </a:p>
        </p:txBody>
      </p:sp>
      <p:sp>
        <p:nvSpPr>
          <p:cNvPr id="73" name="Google Shape;73;p16">
            <a:extLst>
              <a:ext uri="{FF2B5EF4-FFF2-40B4-BE49-F238E27FC236}">
                <a16:creationId xmlns:a16="http://schemas.microsoft.com/office/drawing/2014/main" id="{89C43008-D80A-0B25-A0A2-82004D550D50}"/>
              </a:ext>
            </a:extLst>
          </p:cNvPr>
          <p:cNvSpPr txBox="1">
            <a:spLocks noGrp="1"/>
          </p:cNvSpPr>
          <p:nvPr>
            <p:ph type="body" idx="1"/>
          </p:nvPr>
        </p:nvSpPr>
        <p:spPr>
          <a:xfrm>
            <a:off x="311700" y="1017725"/>
            <a:ext cx="8520600" cy="3845823"/>
          </a:xfrm>
          <a:prstGeom prst="rect">
            <a:avLst/>
          </a:prstGeom>
        </p:spPr>
        <p:txBody>
          <a:bodyPr spcFirstLastPara="1" wrap="square" lIns="91425" tIns="91425" rIns="91425" bIns="91425" anchor="t" anchorCtr="0">
            <a:normAutofit lnSpcReduction="10000"/>
          </a:bodyPr>
          <a:lstStyle/>
          <a:p>
            <a:pPr marL="457200" lvl="0" indent="-308610" algn="l" rtl="0">
              <a:spcBef>
                <a:spcPts val="0"/>
              </a:spcBef>
              <a:spcAft>
                <a:spcPts val="0"/>
              </a:spcAft>
              <a:buSzPct val="100000"/>
              <a:buChar char="●"/>
            </a:pPr>
            <a:r>
              <a:rPr lang="en-US" dirty="0">
                <a:solidFill>
                  <a:schemeClr val="tx1"/>
                </a:solidFill>
              </a:rPr>
              <a:t>Note that the three fire indices are on very different numerical scales whose ranges have been matched to the same color range.</a:t>
            </a:r>
          </a:p>
          <a:p>
            <a:pPr marL="457200" lvl="0" indent="-308610" algn="l" rtl="0">
              <a:spcBef>
                <a:spcPts val="0"/>
              </a:spcBef>
              <a:spcAft>
                <a:spcPts val="0"/>
              </a:spcAft>
              <a:buSzPct val="100000"/>
              <a:buChar char="●"/>
            </a:pPr>
            <a:r>
              <a:rPr lang="en-US" dirty="0">
                <a:solidFill>
                  <a:schemeClr val="tx1"/>
                </a:solidFill>
              </a:rPr>
              <a:t>FFDI and </a:t>
            </a:r>
            <a:r>
              <a:rPr lang="en-US" dirty="0" err="1">
                <a:solidFill>
                  <a:schemeClr val="tx1"/>
                </a:solidFill>
              </a:rPr>
              <a:t>mFFWI</a:t>
            </a:r>
            <a:r>
              <a:rPr lang="en-US" dirty="0">
                <a:solidFill>
                  <a:schemeClr val="tx1"/>
                </a:solidFill>
              </a:rPr>
              <a:t> tend to provide very similar results when compensated for scale; FWI tends to provide a much less sensitive measure of forest fire danger.  This may be because the FWI index was created for regions in Canada and the literature indicates that its sensitivity elsewhere is limited.</a:t>
            </a:r>
          </a:p>
          <a:p>
            <a:pPr marL="457200" lvl="0" indent="-308610" algn="l" rtl="0">
              <a:spcBef>
                <a:spcPts val="0"/>
              </a:spcBef>
              <a:spcAft>
                <a:spcPts val="0"/>
              </a:spcAft>
              <a:buSzPct val="100000"/>
              <a:buChar char="●"/>
            </a:pPr>
            <a:r>
              <a:rPr lang="en-US" dirty="0">
                <a:solidFill>
                  <a:schemeClr val="tx1"/>
                </a:solidFill>
              </a:rPr>
              <a:t>On January 7, 2025, when fires first started in Los Angeles County, the FFDI and the </a:t>
            </a:r>
            <a:r>
              <a:rPr lang="en-US" dirty="0" err="1">
                <a:solidFill>
                  <a:schemeClr val="tx1"/>
                </a:solidFill>
              </a:rPr>
              <a:t>mFFWI</a:t>
            </a:r>
            <a:r>
              <a:rPr lang="en-US" dirty="0">
                <a:solidFill>
                  <a:schemeClr val="tx1"/>
                </a:solidFill>
              </a:rPr>
              <a:t> indices both show elevated index values in the area of the fire.</a:t>
            </a:r>
          </a:p>
          <a:p>
            <a:pPr marL="457200" lvl="0" indent="-308610" algn="l" rtl="0">
              <a:spcBef>
                <a:spcPts val="0"/>
              </a:spcBef>
              <a:spcAft>
                <a:spcPts val="0"/>
              </a:spcAft>
              <a:buSzPct val="100000"/>
              <a:buChar char="●"/>
            </a:pPr>
            <a:r>
              <a:rPr lang="en-US" dirty="0">
                <a:solidFill>
                  <a:schemeClr val="tx1"/>
                </a:solidFill>
              </a:rPr>
              <a:t>On January 9, 2024, after the fires had been burning for a couple of days, all three indices clearly show elevated indices in the are of the first fire (Pacific Palisades), but </a:t>
            </a:r>
            <a:r>
              <a:rPr lang="en-US" dirty="0" err="1">
                <a:solidFill>
                  <a:schemeClr val="tx1"/>
                </a:solidFill>
              </a:rPr>
              <a:t>mFFWI</a:t>
            </a:r>
            <a:r>
              <a:rPr lang="en-US" dirty="0">
                <a:solidFill>
                  <a:schemeClr val="tx1"/>
                </a:solidFill>
              </a:rPr>
              <a:t> also shows elevated risk in the Altadena area as well.</a:t>
            </a:r>
          </a:p>
          <a:p>
            <a:pPr marL="457200" lvl="0" indent="-308610" algn="l" rtl="0">
              <a:spcBef>
                <a:spcPts val="0"/>
              </a:spcBef>
              <a:spcAft>
                <a:spcPts val="0"/>
              </a:spcAft>
              <a:buSzPct val="100000"/>
              <a:buChar char="●"/>
            </a:pPr>
            <a:endParaRPr lang="en-US" dirty="0">
              <a:solidFill>
                <a:schemeClr val="tx1"/>
              </a:solidFill>
            </a:endParaRPr>
          </a:p>
        </p:txBody>
      </p:sp>
    </p:spTree>
    <p:extLst>
      <p:ext uri="{BB962C8B-B14F-4D97-AF65-F5344CB8AC3E}">
        <p14:creationId xmlns:p14="http://schemas.microsoft.com/office/powerpoint/2010/main" val="151458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lin ang="5400012" scaled="0"/>
        </a:gradFill>
        <a:effectLst/>
      </p:bgPr>
    </p:bg>
    <p:spTree>
      <p:nvGrpSpPr>
        <p:cNvPr id="1" name="Shape 71">
          <a:extLst>
            <a:ext uri="{FF2B5EF4-FFF2-40B4-BE49-F238E27FC236}">
              <a16:creationId xmlns:a16="http://schemas.microsoft.com/office/drawing/2014/main" id="{40F95090-267A-CF34-081A-F30A5E90D0FA}"/>
            </a:ext>
          </a:extLst>
        </p:cNvPr>
        <p:cNvGrpSpPr/>
        <p:nvPr/>
      </p:nvGrpSpPr>
      <p:grpSpPr>
        <a:xfrm>
          <a:off x="0" y="0"/>
          <a:ext cx="0" cy="0"/>
          <a:chOff x="0" y="0"/>
          <a:chExt cx="0" cy="0"/>
        </a:xfrm>
      </p:grpSpPr>
      <p:sp>
        <p:nvSpPr>
          <p:cNvPr id="72" name="Google Shape;72;p16">
            <a:extLst>
              <a:ext uri="{FF2B5EF4-FFF2-40B4-BE49-F238E27FC236}">
                <a16:creationId xmlns:a16="http://schemas.microsoft.com/office/drawing/2014/main" id="{6D7E28D2-2D9D-148B-14AC-0A395037E9A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Live Deployment via Github Pages</a:t>
            </a:r>
            <a:endParaRPr dirty="0"/>
          </a:p>
        </p:txBody>
      </p:sp>
      <p:sp>
        <p:nvSpPr>
          <p:cNvPr id="73" name="Google Shape;73;p16">
            <a:extLst>
              <a:ext uri="{FF2B5EF4-FFF2-40B4-BE49-F238E27FC236}">
                <a16:creationId xmlns:a16="http://schemas.microsoft.com/office/drawing/2014/main" id="{E4C29923-F34D-2175-2F17-B20322576454}"/>
              </a:ext>
            </a:extLst>
          </p:cNvPr>
          <p:cNvSpPr txBox="1">
            <a:spLocks noGrp="1"/>
          </p:cNvSpPr>
          <p:nvPr>
            <p:ph type="body" idx="1"/>
          </p:nvPr>
        </p:nvSpPr>
        <p:spPr>
          <a:xfrm>
            <a:off x="311700" y="1017725"/>
            <a:ext cx="8520600" cy="3845823"/>
          </a:xfrm>
          <a:prstGeom prst="rect">
            <a:avLst/>
          </a:prstGeom>
        </p:spPr>
        <p:txBody>
          <a:bodyPr spcFirstLastPara="1" wrap="square" lIns="91425" tIns="91425" rIns="91425" bIns="91425" anchor="t" anchorCtr="0">
            <a:normAutofit/>
          </a:bodyPr>
          <a:lstStyle/>
          <a:p>
            <a:pPr marL="457200" lvl="0" indent="-308610" algn="l" rtl="0">
              <a:spcBef>
                <a:spcPts val="0"/>
              </a:spcBef>
              <a:spcAft>
                <a:spcPts val="0"/>
              </a:spcAft>
              <a:buSzPct val="100000"/>
              <a:buChar char="●"/>
            </a:pPr>
            <a:r>
              <a:rPr lang="en-US" dirty="0">
                <a:solidFill>
                  <a:schemeClr val="tx1"/>
                </a:solidFill>
              </a:rPr>
              <a:t>Key files were copied from the LA_Combined_Fire_Indices_Including_Fire_Boundaries_Combination_Markers_Final folder to the docs folder in the repository, particularly the </a:t>
            </a:r>
            <a:r>
              <a:rPr lang="en-US" dirty="0" err="1">
                <a:solidFill>
                  <a:schemeClr val="tx1"/>
                </a:solidFill>
              </a:rPr>
              <a:t>fire_index_mapping_with_fire_boundaries_refined</a:t>
            </a:r>
            <a:r>
              <a:rPr lang="en-US" dirty="0">
                <a:solidFill>
                  <a:schemeClr val="tx1"/>
                </a:solidFill>
              </a:rPr>
              <a:t> </a:t>
            </a:r>
            <a:r>
              <a:rPr lang="en-US" dirty="0" err="1">
                <a:solidFill>
                  <a:schemeClr val="tx1"/>
                </a:solidFill>
              </a:rPr>
              <a:t>Jupyter</a:t>
            </a:r>
            <a:r>
              <a:rPr lang="en-US" dirty="0">
                <a:solidFill>
                  <a:schemeClr val="tx1"/>
                </a:solidFill>
              </a:rPr>
              <a:t> Notebook with code reconfigured to generate a index.html file output</a:t>
            </a:r>
          </a:p>
          <a:p>
            <a:pPr marL="457200" lvl="0" indent="-308610" algn="l" rtl="0">
              <a:spcBef>
                <a:spcPts val="0"/>
              </a:spcBef>
              <a:spcAft>
                <a:spcPts val="0"/>
              </a:spcAft>
              <a:buSzPct val="100000"/>
              <a:buChar char="●"/>
            </a:pPr>
            <a:r>
              <a:rPr lang="en-US" dirty="0">
                <a:solidFill>
                  <a:schemeClr val="tx1"/>
                </a:solidFill>
              </a:rPr>
              <a:t>From the </a:t>
            </a:r>
            <a:r>
              <a:rPr lang="en-US" dirty="0" err="1">
                <a:solidFill>
                  <a:schemeClr val="tx1"/>
                </a:solidFill>
              </a:rPr>
              <a:t>Inferno_Insights</a:t>
            </a:r>
            <a:r>
              <a:rPr lang="en-US" dirty="0">
                <a:solidFill>
                  <a:schemeClr val="tx1"/>
                </a:solidFill>
              </a:rPr>
              <a:t> repository,</a:t>
            </a:r>
          </a:p>
          <a:p>
            <a:pPr lvl="1" indent="-308610">
              <a:buSzPct val="100000"/>
              <a:buChar char="●"/>
            </a:pPr>
            <a:r>
              <a:rPr lang="en-US" dirty="0">
                <a:solidFill>
                  <a:schemeClr val="tx1"/>
                </a:solidFill>
              </a:rPr>
              <a:t>Select Settings</a:t>
            </a:r>
          </a:p>
          <a:p>
            <a:pPr lvl="1" indent="-308610">
              <a:buSzPct val="100000"/>
              <a:buChar char="●"/>
            </a:pPr>
            <a:r>
              <a:rPr lang="en-US" dirty="0">
                <a:solidFill>
                  <a:schemeClr val="tx1"/>
                </a:solidFill>
              </a:rPr>
              <a:t>Pages in the left-hand column</a:t>
            </a:r>
          </a:p>
          <a:p>
            <a:pPr lvl="1" indent="-308610">
              <a:buSzPct val="100000"/>
              <a:buChar char="●"/>
            </a:pPr>
            <a:r>
              <a:rPr lang="en-US" dirty="0">
                <a:solidFill>
                  <a:schemeClr val="tx1"/>
                </a:solidFill>
              </a:rPr>
              <a:t>Choose deploy from branch as source</a:t>
            </a:r>
          </a:p>
          <a:p>
            <a:pPr lvl="1" indent="-308610">
              <a:buSzPct val="100000"/>
              <a:buChar char="●"/>
            </a:pPr>
            <a:r>
              <a:rPr lang="en-US" dirty="0">
                <a:solidFill>
                  <a:schemeClr val="tx1"/>
                </a:solidFill>
              </a:rPr>
              <a:t>Under branch, indicate the docs folder under the main branch</a:t>
            </a:r>
          </a:p>
          <a:p>
            <a:pPr lvl="1" indent="-308610">
              <a:buSzPct val="100000"/>
              <a:buChar char="●"/>
            </a:pPr>
            <a:r>
              <a:rPr lang="en-US" dirty="0">
                <a:solidFill>
                  <a:schemeClr val="tx1"/>
                </a:solidFill>
              </a:rPr>
              <a:t>Site becomes live shortly thereafter</a:t>
            </a:r>
          </a:p>
          <a:p>
            <a:pPr marL="457200" lvl="0" indent="-308610" algn="l" rtl="0">
              <a:spcBef>
                <a:spcPts val="0"/>
              </a:spcBef>
              <a:spcAft>
                <a:spcPts val="0"/>
              </a:spcAft>
              <a:buSzPct val="100000"/>
              <a:buChar char="●"/>
            </a:pPr>
            <a:endParaRPr lang="en-US" dirty="0">
              <a:solidFill>
                <a:schemeClr val="tx1"/>
              </a:solidFill>
            </a:endParaRPr>
          </a:p>
        </p:txBody>
      </p:sp>
    </p:spTree>
    <p:extLst>
      <p:ext uri="{BB962C8B-B14F-4D97-AF65-F5344CB8AC3E}">
        <p14:creationId xmlns:p14="http://schemas.microsoft.com/office/powerpoint/2010/main" val="25551406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1206</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Inferno Insights: A Real-Time Comparative Analysis of Fire Weather Indices and Active Wildfire Data</vt:lpstr>
      <vt:lpstr>Introduction</vt:lpstr>
      <vt:lpstr>Fire Risk Indices</vt:lpstr>
      <vt:lpstr>Procedure</vt:lpstr>
      <vt:lpstr>Evolution of the Underlying Code</vt:lpstr>
      <vt:lpstr>PowerPoint Presentation</vt:lpstr>
      <vt:lpstr>PowerPoint Presentation</vt:lpstr>
      <vt:lpstr>Comparative Fire Indices Analysis</vt:lpstr>
      <vt:lpstr>Live Deployment via Github Pages</vt:lpstr>
      <vt:lpstr>Future/Continued Implementations and Iterations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Alex Gerwer</cp:lastModifiedBy>
  <cp:revision>8</cp:revision>
  <dcterms:modified xsi:type="dcterms:W3CDTF">2025-02-05T00:14:22Z</dcterms:modified>
</cp:coreProperties>
</file>